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455" autoAdjust="0"/>
  </p:normalViewPr>
  <p:slideViewPr>
    <p:cSldViewPr snapToGrid="0">
      <p:cViewPr varScale="1">
        <p:scale>
          <a:sx n="97" d="100"/>
          <a:sy n="97" d="100"/>
        </p:scale>
        <p:origin x="11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3CD8F-710B-4425-A565-68C5E5EA23A2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973F4-D956-4785-9BD5-4E2CE54F38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76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973F4-D956-4785-9BD5-4E2CE54F383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45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969-9289-4F47-94B7-E9C0564DA4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F0E3-4C66-4848-BBC2-9B8707A57D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35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969-9289-4F47-94B7-E9C0564DA4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F0E3-4C66-4848-BBC2-9B8707A57D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47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969-9289-4F47-94B7-E9C0564DA4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F0E3-4C66-4848-BBC2-9B8707A57D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01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969-9289-4F47-94B7-E9C0564DA4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F0E3-4C66-4848-BBC2-9B8707A57D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41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969-9289-4F47-94B7-E9C0564DA4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F0E3-4C66-4848-BBC2-9B8707A57D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26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969-9289-4F47-94B7-E9C0564DA4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F0E3-4C66-4848-BBC2-9B8707A57D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40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969-9289-4F47-94B7-E9C0564DA4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F0E3-4C66-4848-BBC2-9B8707A57D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67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969-9289-4F47-94B7-E9C0564DA4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F0E3-4C66-4848-BBC2-9B8707A57D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769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969-9289-4F47-94B7-E9C0564DA4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F0E3-4C66-4848-BBC2-9B8707A57D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87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969-9289-4F47-94B7-E9C0564DA4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F0E3-4C66-4848-BBC2-9B8707A57D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38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C969-9289-4F47-94B7-E9C0564DA4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F0E3-4C66-4848-BBC2-9B8707A57D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06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AC969-9289-4F47-94B7-E9C0564DA4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8F0E3-4C66-4848-BBC2-9B8707A57D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64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72482" y="1673385"/>
            <a:ext cx="7415683" cy="5184615"/>
          </a:xfrm>
          <a:prstGeom prst="rect">
            <a:avLst/>
          </a:prstGeom>
          <a:noFill/>
          <a:ln w="12192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altLang="it-IT" sz="1600" i="1" dirty="0" smtClean="0">
                <a:ea typeface="Arial" panose="020B0604020202020204" pitchFamily="34" charset="0"/>
              </a:rPr>
              <a:t>SISTEMI </a:t>
            </a:r>
            <a:r>
              <a:rPr lang="it-IT" altLang="it-IT" sz="1600" i="1" dirty="0">
                <a:ea typeface="Arial" panose="020B0604020202020204" pitchFamily="34" charset="0"/>
              </a:rPr>
              <a:t>DI SICUREZZA, SORVEGLIANZA E MONITORAGGIO PER UN AMBIENTE HEALTHY </a:t>
            </a:r>
            <a:endParaRPr lang="it-IT" altLang="it-IT" sz="1600" i="1" dirty="0" smtClean="0">
              <a:ea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altLang="it-IT" sz="1400" dirty="0" smtClean="0">
                <a:ea typeface="Arial" panose="020B0604020202020204" pitchFamily="34" charset="0"/>
              </a:rPr>
              <a:t>Formazione </a:t>
            </a:r>
            <a:r>
              <a:rPr lang="it-IT" altLang="it-IT" sz="1400" dirty="0">
                <a:ea typeface="Arial" panose="020B0604020202020204" pitchFamily="34" charset="0"/>
              </a:rPr>
              <a:t>ed assistenza tecnica per la sicurezza sui luoghi di </a:t>
            </a:r>
            <a:r>
              <a:rPr lang="it-IT" altLang="it-IT" sz="1400" dirty="0" smtClean="0">
                <a:ea typeface="Arial" panose="020B0604020202020204" pitchFamily="34" charset="0"/>
              </a:rPr>
              <a:t>lavoro;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altLang="it-IT" sz="1400" dirty="0" smtClean="0">
                <a:ea typeface="Arial" panose="020B0604020202020204" pitchFamily="34" charset="0"/>
              </a:rPr>
              <a:t>Sistema </a:t>
            </a:r>
            <a:r>
              <a:rPr lang="it-IT" altLang="it-IT" sz="1400" dirty="0">
                <a:ea typeface="Arial" panose="020B0604020202020204" pitchFamily="34" charset="0"/>
              </a:rPr>
              <a:t>di </a:t>
            </a:r>
            <a:r>
              <a:rPr lang="it-IT" altLang="it-IT" sz="1400" dirty="0" err="1">
                <a:ea typeface="Arial" panose="020B0604020202020204" pitchFamily="34" charset="0"/>
              </a:rPr>
              <a:t>sensoristica</a:t>
            </a:r>
            <a:r>
              <a:rPr lang="it-IT" altLang="it-IT" sz="1400" dirty="0">
                <a:ea typeface="Arial" panose="020B0604020202020204" pitchFamily="34" charset="0"/>
              </a:rPr>
              <a:t> e termo camere; </a:t>
            </a:r>
            <a:endParaRPr lang="it-IT" altLang="it-IT" sz="1400" dirty="0" smtClean="0">
              <a:ea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altLang="it-IT" sz="1400" dirty="0">
                <a:ea typeface="Arial" panose="020B0604020202020204" pitchFamily="34" charset="0"/>
              </a:rPr>
              <a:t>I</a:t>
            </a:r>
            <a:r>
              <a:rPr lang="it-IT" altLang="it-IT" sz="1400" dirty="0" smtClean="0">
                <a:ea typeface="Arial" panose="020B0604020202020204" pitchFamily="34" charset="0"/>
              </a:rPr>
              <a:t>nterventi </a:t>
            </a:r>
            <a:r>
              <a:rPr lang="it-IT" altLang="it-IT" sz="1400" dirty="0">
                <a:ea typeface="Arial" panose="020B0604020202020204" pitchFamily="34" charset="0"/>
              </a:rPr>
              <a:t>manutentivi di adattamento per gli spazi fisici interni ed esterni e delle loro </a:t>
            </a:r>
            <a:r>
              <a:rPr lang="it-IT" altLang="it-IT" sz="1400" dirty="0" smtClean="0">
                <a:ea typeface="Arial" panose="020B0604020202020204" pitchFamily="34" charset="0"/>
              </a:rPr>
              <a:t>dotazioni;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altLang="it-IT" sz="1400" dirty="0" smtClean="0">
                <a:ea typeface="Arial" panose="020B0604020202020204" pitchFamily="34" charset="0"/>
              </a:rPr>
              <a:t>Dispositivi </a:t>
            </a:r>
            <a:r>
              <a:rPr lang="it-IT" altLang="it-IT" sz="1400" dirty="0">
                <a:ea typeface="Arial" panose="020B0604020202020204" pitchFamily="34" charset="0"/>
              </a:rPr>
              <a:t>di protezione individuale e di sanificazione ed igienizzazione degli ambienti. </a:t>
            </a:r>
            <a:endParaRPr lang="it-IT" altLang="it-IT" sz="1400" dirty="0" smtClean="0">
              <a:ea typeface="Arial" panose="020B0604020202020204" pitchFamily="34" charset="0"/>
            </a:endParaRPr>
          </a:p>
          <a:p>
            <a:pPr lvl="0"/>
            <a:endParaRPr lang="it-IT" altLang="it-IT" sz="1400" dirty="0">
              <a:ea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altLang="it-IT" sz="1600" i="1" dirty="0" smtClean="0">
                <a:ea typeface="Arial" panose="020B0604020202020204" pitchFamily="34" charset="0"/>
              </a:rPr>
              <a:t>AMBIEMTI </a:t>
            </a:r>
            <a:r>
              <a:rPr lang="it-IT" altLang="it-IT" sz="1600" i="1" dirty="0">
                <a:ea typeface="Arial" panose="020B0604020202020204" pitchFamily="34" charset="0"/>
              </a:rPr>
              <a:t>ORIENTATI ALLO SVILUPPO E ALL’INNOVAZIONE TECNOLOGICA: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altLang="it-IT" sz="1400" dirty="0" smtClean="0">
                <a:ea typeface="Arial" panose="020B0604020202020204" pitchFamily="34" charset="0"/>
              </a:rPr>
              <a:t>Formazione </a:t>
            </a:r>
            <a:r>
              <a:rPr lang="it-IT" altLang="it-IT" sz="1400" dirty="0">
                <a:ea typeface="Arial" panose="020B0604020202020204" pitchFamily="34" charset="0"/>
              </a:rPr>
              <a:t>e supporto ai docenti per l’utilizzo degli strumenti e dei </a:t>
            </a:r>
            <a:r>
              <a:rPr lang="it-IT" altLang="it-IT" sz="1400" dirty="0" err="1">
                <a:ea typeface="Arial" panose="020B0604020202020204" pitchFamily="34" charset="0"/>
              </a:rPr>
              <a:t>tools</a:t>
            </a:r>
            <a:r>
              <a:rPr lang="it-IT" altLang="it-IT" sz="1400" dirty="0">
                <a:ea typeface="Arial" panose="020B0604020202020204" pitchFamily="34" charset="0"/>
              </a:rPr>
              <a:t> per l’integrazione tra didattica tradizionale e digitale;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altLang="it-IT" sz="1400" dirty="0" smtClean="0">
                <a:ea typeface="Arial" panose="020B0604020202020204" pitchFamily="34" charset="0"/>
              </a:rPr>
              <a:t>Strumenti </a:t>
            </a:r>
            <a:r>
              <a:rPr lang="it-IT" altLang="it-IT" sz="1400" dirty="0">
                <a:ea typeface="Arial" panose="020B0604020202020204" pitchFamily="34" charset="0"/>
              </a:rPr>
              <a:t>digitali (</a:t>
            </a:r>
            <a:r>
              <a:rPr lang="it-IT" altLang="it-IT" sz="1400" dirty="0" err="1">
                <a:ea typeface="Arial" panose="020B0604020202020204" pitchFamily="34" charset="0"/>
              </a:rPr>
              <a:t>devices</a:t>
            </a:r>
            <a:r>
              <a:rPr lang="it-IT" altLang="it-IT" sz="1400" dirty="0">
                <a:ea typeface="Arial" panose="020B0604020202020204" pitchFamily="34" charset="0"/>
              </a:rPr>
              <a:t>) e Ambienti </a:t>
            </a:r>
            <a:r>
              <a:rPr lang="it-IT" altLang="it-IT" sz="1400" dirty="0" err="1">
                <a:ea typeface="Arial" panose="020B0604020202020204" pitchFamily="34" charset="0"/>
              </a:rPr>
              <a:t>smart</a:t>
            </a:r>
            <a:r>
              <a:rPr lang="it-IT" altLang="it-IT" sz="1400" dirty="0">
                <a:ea typeface="Arial" panose="020B0604020202020204" pitchFamily="34" charset="0"/>
              </a:rPr>
              <a:t> web per la </a:t>
            </a:r>
            <a:r>
              <a:rPr lang="it-IT" altLang="it-IT" sz="1400" dirty="0" err="1">
                <a:ea typeface="Arial" panose="020B0604020202020204" pitchFamily="34" charset="0"/>
              </a:rPr>
              <a:t>d.a.d</a:t>
            </a:r>
            <a:r>
              <a:rPr lang="it-IT" altLang="it-IT" sz="1400" dirty="0">
                <a:ea typeface="Arial" panose="020B0604020202020204" pitchFamily="34" charset="0"/>
              </a:rPr>
              <a:t>. anche studenti con Bisogni educativi Speciali;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altLang="it-IT" sz="1400" dirty="0" smtClean="0">
                <a:ea typeface="Arial" panose="020B0604020202020204" pitchFamily="34" charset="0"/>
              </a:rPr>
              <a:t>Strumenti </a:t>
            </a:r>
            <a:r>
              <a:rPr lang="it-IT" altLang="it-IT" sz="1400" dirty="0">
                <a:ea typeface="Arial" panose="020B0604020202020204" pitchFamily="34" charset="0"/>
              </a:rPr>
              <a:t>editoriali e didattici innovativi</a:t>
            </a:r>
            <a:r>
              <a:rPr lang="it-IT" altLang="it-IT" sz="1400" dirty="0" smtClean="0">
                <a:ea typeface="Arial" panose="020B0604020202020204" pitchFamily="34" charset="0"/>
              </a:rPr>
              <a:t>.</a:t>
            </a:r>
          </a:p>
          <a:p>
            <a:pPr lvl="0"/>
            <a:endParaRPr lang="it-IT" altLang="it-IT" sz="1400" dirty="0">
              <a:ea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altLang="it-IT" sz="1600" i="1" dirty="0" smtClean="0">
                <a:ea typeface="Arial" panose="020B0604020202020204" pitchFamily="34" charset="0"/>
              </a:rPr>
              <a:t>INFRASTRUTTURA </a:t>
            </a:r>
            <a:r>
              <a:rPr lang="it-IT" altLang="it-IT" sz="1600" i="1" dirty="0">
                <a:ea typeface="Arial" panose="020B0604020202020204" pitchFamily="34" charset="0"/>
              </a:rPr>
              <a:t>DI RETE UNICA E FLESSIBILE CON PERFORMANCE ADEGUATE ALLA FRUIZIONE DELLA DIDATTICA IN AMBIENTI </a:t>
            </a:r>
            <a:r>
              <a:rPr lang="it-IT" altLang="it-IT" sz="1600" i="1" dirty="0" smtClean="0">
                <a:ea typeface="Arial" panose="020B0604020202020204" pitchFamily="34" charset="0"/>
              </a:rPr>
              <a:t>INNOVATIVI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altLang="it-IT" sz="1400" dirty="0" smtClean="0">
                <a:ea typeface="Arial" panose="020B0604020202020204" pitchFamily="34" charset="0"/>
              </a:rPr>
              <a:t>Progettazione </a:t>
            </a:r>
            <a:r>
              <a:rPr lang="it-IT" altLang="it-IT" sz="1400" dirty="0">
                <a:ea typeface="Arial" panose="020B0604020202020204" pitchFamily="34" charset="0"/>
              </a:rPr>
              <a:t>e realizzazione di spazi fisici ed ambienti didattici, in funzione del </a:t>
            </a:r>
            <a:r>
              <a:rPr lang="it-IT" altLang="it-IT" sz="1400" dirty="0" err="1">
                <a:ea typeface="Arial" panose="020B0604020202020204" pitchFamily="34" charset="0"/>
              </a:rPr>
              <a:t>setting</a:t>
            </a:r>
            <a:r>
              <a:rPr lang="it-IT" altLang="it-IT" sz="1400" dirty="0">
                <a:ea typeface="Arial" panose="020B0604020202020204" pitchFamily="34" charset="0"/>
              </a:rPr>
              <a:t> tecnologico e formativo;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altLang="it-IT" sz="1400" dirty="0" smtClean="0">
                <a:ea typeface="Arial" panose="020B0604020202020204" pitchFamily="34" charset="0"/>
              </a:rPr>
              <a:t>Fornitura </a:t>
            </a:r>
            <a:r>
              <a:rPr lang="it-IT" altLang="it-IT" sz="1400" dirty="0">
                <a:ea typeface="Arial" panose="020B0604020202020204" pitchFamily="34" charset="0"/>
              </a:rPr>
              <a:t>di arredi scolastici;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it-IT" altLang="it-IT" sz="1400" dirty="0" smtClean="0">
                <a:ea typeface="Arial" panose="020B0604020202020204" pitchFamily="34" charset="0"/>
              </a:rPr>
              <a:t>Infrastruttura </a:t>
            </a:r>
            <a:r>
              <a:rPr lang="it-IT" altLang="it-IT" sz="1400" dirty="0">
                <a:ea typeface="Arial" panose="020B0604020202020204" pitchFamily="34" charset="0"/>
              </a:rPr>
              <a:t>di rete.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altLang="it-IT" sz="1600" dirty="0"/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85775" algn="l"/>
              </a:tabLst>
            </a:pPr>
            <a:endParaRPr kumimoji="0" lang="it-IT" alt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52400" y="2018042"/>
            <a:ext cx="4145452" cy="2974358"/>
          </a:xfrm>
          <a:prstGeom prst="rect">
            <a:avLst/>
          </a:prstGeom>
          <a:noFill/>
          <a:ln w="12192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25450" algn="l"/>
              </a:tabLst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Adozione</a:t>
            </a:r>
            <a:r>
              <a:rPr kumimoji="0" lang="it-IT" alt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 di misure per sicurezza e protezione per le Istituzioni Scolastiche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25450" algn="l"/>
              </a:tabLst>
            </a:pPr>
            <a:r>
              <a:rPr lang="it-IT" altLang="it-IT" sz="1400" baseline="0" dirty="0" smtClean="0">
                <a:ea typeface="Arial" panose="020B0604020202020204" pitchFamily="34" charset="0"/>
              </a:rPr>
              <a:t>Ripresa</a:t>
            </a:r>
            <a:r>
              <a:rPr lang="it-IT" altLang="it-IT" sz="1400" dirty="0" smtClean="0">
                <a:ea typeface="Arial" panose="020B0604020202020204" pitchFamily="34" charset="0"/>
              </a:rPr>
              <a:t> delle attività didattiche a settembre, nonché per gli esami di Stato conclusivi, in presenza e in sicurezza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25450" algn="l"/>
              </a:tabLst>
            </a:pPr>
            <a:r>
              <a:rPr lang="it-IT" altLang="it-IT" sz="1400" dirty="0">
                <a:ea typeface="Arial" panose="020B0604020202020204" pitchFamily="34" charset="0"/>
              </a:rPr>
              <a:t>D</a:t>
            </a:r>
            <a:r>
              <a:rPr lang="it-IT" altLang="it-IT" sz="1400" dirty="0" smtClean="0">
                <a:ea typeface="Arial" panose="020B0604020202020204" pitchFamily="34" charset="0"/>
              </a:rPr>
              <a:t>istanziamento </a:t>
            </a:r>
            <a:r>
              <a:rPr lang="it-IT" altLang="it-IT" sz="1400" dirty="0">
                <a:ea typeface="Arial" panose="020B0604020202020204" pitchFamily="34" charset="0"/>
              </a:rPr>
              <a:t>fisico e dotazione materiale igienico- sanitario e dispositivi di protezione individuali;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400" dirty="0" smtClean="0">
                <a:ea typeface="Arial" panose="020B0604020202020204" pitchFamily="34" charset="0"/>
              </a:rPr>
              <a:t>Adeguatezza </a:t>
            </a:r>
            <a:r>
              <a:rPr lang="it-IT" altLang="it-IT" sz="1400" dirty="0">
                <a:ea typeface="Arial" panose="020B0604020202020204" pitchFamily="34" charset="0"/>
              </a:rPr>
              <a:t>e </a:t>
            </a:r>
            <a:r>
              <a:rPr lang="it-IT" altLang="it-IT" sz="1400" dirty="0" err="1">
                <a:ea typeface="Arial" panose="020B0604020202020204" pitchFamily="34" charset="0"/>
              </a:rPr>
              <a:t>ricofingurazione</a:t>
            </a:r>
            <a:r>
              <a:rPr lang="it-IT" altLang="it-IT" sz="1400" dirty="0">
                <a:ea typeface="Arial" panose="020B0604020202020204" pitchFamily="34" charset="0"/>
              </a:rPr>
              <a:t> di spazi fisici per lo sviluppo di modalità didattiche innovative;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400" dirty="0">
                <a:ea typeface="Arial" panose="020B0604020202020204" pitchFamily="34" charset="0"/>
              </a:rPr>
              <a:t>s</a:t>
            </a:r>
            <a:r>
              <a:rPr lang="it-IT" altLang="it-IT" sz="1400" dirty="0" smtClean="0">
                <a:ea typeface="Arial" panose="020B0604020202020204" pitchFamily="34" charset="0"/>
              </a:rPr>
              <a:t>oluzioni </a:t>
            </a:r>
            <a:r>
              <a:rPr lang="it-IT" altLang="it-IT" sz="1400" dirty="0">
                <a:ea typeface="Arial" panose="020B0604020202020204" pitchFamily="34" charset="0"/>
              </a:rPr>
              <a:t>per il potenziamento didattico in presenza e a distanza, per </a:t>
            </a:r>
            <a:r>
              <a:rPr lang="it-IT" altLang="it-IT" sz="1400" dirty="0" err="1">
                <a:ea typeface="Arial" panose="020B0604020202020204" pitchFamily="34" charset="0"/>
              </a:rPr>
              <a:t>l’a.s.</a:t>
            </a:r>
            <a:r>
              <a:rPr lang="it-IT" altLang="it-IT" sz="1400" dirty="0">
                <a:ea typeface="Arial" panose="020B0604020202020204" pitchFamily="34" charset="0"/>
              </a:rPr>
              <a:t> 2020/2021;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400" dirty="0" smtClean="0">
                <a:ea typeface="Arial" panose="020B0604020202020204" pitchFamily="34" charset="0"/>
              </a:rPr>
              <a:t>Esigenza per la creazione di ambiente </a:t>
            </a:r>
            <a:r>
              <a:rPr lang="it-IT" altLang="it-IT" sz="1400" dirty="0" err="1" smtClean="0">
                <a:ea typeface="Arial" panose="020B0604020202020204" pitchFamily="34" charset="0"/>
              </a:rPr>
              <a:t>healthy</a:t>
            </a:r>
            <a:r>
              <a:rPr lang="it-IT" altLang="it-IT" sz="1400" dirty="0" smtClean="0">
                <a:ea typeface="Arial" panose="020B0604020202020204" pitchFamily="34" charset="0"/>
              </a:rPr>
              <a:t>. </a:t>
            </a:r>
          </a:p>
          <a:p>
            <a:pPr lvl="0" algn="just"/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97129" y="908608"/>
            <a:ext cx="69507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CONTESTO				PROPOSTA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 rot="10800000">
            <a:off x="8134350" y="5245940"/>
            <a:ext cx="12192003" cy="177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980862" y="-21339"/>
            <a:ext cx="20962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20075" algn="l"/>
              </a:tabLst>
            </a:pPr>
            <a:r>
              <a:rPr kumimoji="0" lang="it-IT" altLang="it-IT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Oltre l@ Rete          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11" name="Immagin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5" t="29143" r="58356" b="63488"/>
          <a:stretch/>
        </p:blipFill>
        <p:spPr bwMode="auto">
          <a:xfrm>
            <a:off x="8843296" y="6277050"/>
            <a:ext cx="3026410" cy="4210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995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99451" y="1021722"/>
            <a:ext cx="9801674" cy="5383993"/>
          </a:xfrm>
          <a:prstGeom prst="rect">
            <a:avLst/>
          </a:prstGeom>
          <a:noFill/>
          <a:ln w="12192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0" indent="-342900" algn="just">
              <a:buFont typeface="+mj-lt"/>
              <a:buAutoNum type="arabicPeriod"/>
            </a:pPr>
            <a:r>
              <a:rPr lang="it-IT" altLang="it-IT" sz="1600" b="1" dirty="0">
                <a:ea typeface="Arial" panose="020B0604020202020204" pitchFamily="34" charset="0"/>
              </a:rPr>
              <a:t>Smart </a:t>
            </a:r>
            <a:r>
              <a:rPr lang="it-IT" altLang="it-IT" sz="1600" b="1" dirty="0" smtClean="0">
                <a:ea typeface="Arial" panose="020B0604020202020204" pitchFamily="34" charset="0"/>
              </a:rPr>
              <a:t>Security:</a:t>
            </a:r>
          </a:p>
          <a:p>
            <a:pPr lvl="0" algn="just"/>
            <a:r>
              <a:rPr lang="it-IT" altLang="it-IT" sz="1600" dirty="0" smtClean="0">
                <a:ea typeface="Arial" panose="020B0604020202020204" pitchFamily="34" charset="0"/>
              </a:rPr>
              <a:t>- </a:t>
            </a:r>
            <a:r>
              <a:rPr lang="it-IT" altLang="it-IT" sz="1600" i="1" dirty="0" smtClean="0">
                <a:ea typeface="Arial" panose="020B0604020202020204" pitchFamily="34" charset="0"/>
              </a:rPr>
              <a:t>Screening </a:t>
            </a:r>
            <a:r>
              <a:rPr lang="it-IT" altLang="it-IT" sz="1600" i="1" dirty="0">
                <a:ea typeface="Arial" panose="020B0604020202020204" pitchFamily="34" charset="0"/>
              </a:rPr>
              <a:t>termografico </a:t>
            </a:r>
            <a:r>
              <a:rPr lang="it-IT" altLang="it-IT" sz="1600" i="1" dirty="0" smtClean="0">
                <a:ea typeface="Arial" panose="020B0604020202020204" pitchFamily="34" charset="0"/>
              </a:rPr>
              <a:t>attraverso </a:t>
            </a:r>
            <a:r>
              <a:rPr lang="it-IT" altLang="it-IT" sz="1600" i="1" dirty="0" err="1" smtClean="0">
                <a:ea typeface="Arial" panose="020B0604020202020204" pitchFamily="34" charset="0"/>
              </a:rPr>
              <a:t>termocamere</a:t>
            </a:r>
            <a:r>
              <a:rPr lang="it-IT" altLang="it-IT" sz="1600" i="1" dirty="0" smtClean="0">
                <a:ea typeface="Arial" panose="020B0604020202020204" pitchFamily="34" charset="0"/>
              </a:rPr>
              <a:t> e/o </a:t>
            </a:r>
            <a:r>
              <a:rPr lang="it-IT" altLang="it-IT" sz="1600" i="1" dirty="0" err="1" smtClean="0">
                <a:ea typeface="Arial" panose="020B0604020202020204" pitchFamily="34" charset="0"/>
              </a:rPr>
              <a:t>termoscanner</a:t>
            </a:r>
            <a:r>
              <a:rPr lang="it-IT" altLang="it-IT" sz="1600" i="1" dirty="0">
                <a:ea typeface="Arial" panose="020B0604020202020204" pitchFamily="34" charset="0"/>
              </a:rPr>
              <a:t> </a:t>
            </a:r>
            <a:r>
              <a:rPr lang="it-IT" altLang="it-IT" sz="1600" i="1" dirty="0" smtClean="0">
                <a:ea typeface="Arial" panose="020B0604020202020204" pitchFamily="34" charset="0"/>
              </a:rPr>
              <a:t>per gli ambienti degli </a:t>
            </a:r>
            <a:r>
              <a:rPr lang="it-IT" altLang="it-IT" sz="1600" i="1" dirty="0">
                <a:ea typeface="Arial" panose="020B0604020202020204" pitchFamily="34" charset="0"/>
              </a:rPr>
              <a:t>Istituti </a:t>
            </a:r>
            <a:r>
              <a:rPr lang="it-IT" altLang="it-IT" sz="1600" i="1" dirty="0" smtClean="0">
                <a:ea typeface="Arial" panose="020B0604020202020204" pitchFamily="34" charset="0"/>
              </a:rPr>
              <a:t>Scolastici:</a:t>
            </a:r>
          </a:p>
          <a:p>
            <a:pPr lvl="0" algn="just"/>
            <a:r>
              <a:rPr lang="it-IT" altLang="it-IT" sz="1600" dirty="0">
                <a:ea typeface="Arial" panose="020B0604020202020204" pitchFamily="34" charset="0"/>
              </a:rPr>
              <a:t>•	</a:t>
            </a:r>
            <a:r>
              <a:rPr lang="it-IT" altLang="it-IT" sz="1200" dirty="0">
                <a:ea typeface="Arial" panose="020B0604020202020204" pitchFamily="34" charset="0"/>
              </a:rPr>
              <a:t>Funzionalità di riconoscimento della presenza della mascherina</a:t>
            </a:r>
          </a:p>
          <a:p>
            <a:pPr lvl="0" algn="just"/>
            <a:r>
              <a:rPr lang="it-IT" altLang="it-IT" sz="1200" dirty="0">
                <a:ea typeface="Arial" panose="020B0604020202020204" pitchFamily="34" charset="0"/>
              </a:rPr>
              <a:t>•	Funzionalità di anti assembramento</a:t>
            </a:r>
          </a:p>
          <a:p>
            <a:pPr lvl="0" algn="just"/>
            <a:r>
              <a:rPr lang="it-IT" altLang="it-IT" sz="1200" dirty="0">
                <a:ea typeface="Arial" panose="020B0604020202020204" pitchFamily="34" charset="0"/>
              </a:rPr>
              <a:t>•	Funzionalità di distanziamento </a:t>
            </a:r>
            <a:r>
              <a:rPr lang="it-IT" altLang="it-IT" sz="1200" dirty="0" smtClean="0">
                <a:ea typeface="Arial" panose="020B0604020202020204" pitchFamily="34" charset="0"/>
              </a:rPr>
              <a:t>sociale</a:t>
            </a:r>
          </a:p>
          <a:p>
            <a:pPr lvl="0" algn="just"/>
            <a:endParaRPr lang="it-IT" altLang="it-IT" sz="1400" dirty="0" smtClean="0">
              <a:ea typeface="Arial" panose="020B0604020202020204" pitchFamily="34" charset="0"/>
            </a:endParaRPr>
          </a:p>
          <a:p>
            <a:pPr lvl="0" algn="just"/>
            <a:r>
              <a:rPr lang="it-IT" altLang="it-IT" sz="1600" b="1" dirty="0" smtClean="0">
                <a:ea typeface="Arial" panose="020B0604020202020204" pitchFamily="34" charset="0"/>
              </a:rPr>
              <a:t>2. </a:t>
            </a:r>
            <a:r>
              <a:rPr lang="it-IT" altLang="it-IT" sz="1600" b="1" i="1" dirty="0" smtClean="0">
                <a:ea typeface="Arial" panose="020B0604020202020204" pitchFamily="34" charset="0"/>
              </a:rPr>
              <a:t>Building </a:t>
            </a:r>
            <a:r>
              <a:rPr lang="it-IT" altLang="it-IT" sz="1600" b="1" i="1" dirty="0">
                <a:ea typeface="Arial" panose="020B0604020202020204" pitchFamily="34" charset="0"/>
              </a:rPr>
              <a:t>Management </a:t>
            </a:r>
            <a:r>
              <a:rPr lang="it-IT" altLang="it-IT" sz="1600" b="1" i="1" dirty="0" smtClean="0">
                <a:ea typeface="Arial" panose="020B0604020202020204" pitchFamily="34" charset="0"/>
              </a:rPr>
              <a:t>System:</a:t>
            </a:r>
          </a:p>
          <a:p>
            <a:pPr marL="285750" lvl="0" indent="-285750" algn="just">
              <a:buFontTx/>
              <a:buChar char="-"/>
            </a:pPr>
            <a:r>
              <a:rPr lang="it-IT" altLang="it-IT" sz="1600" i="1" dirty="0" smtClean="0">
                <a:ea typeface="Arial" panose="020B0604020202020204" pitchFamily="34" charset="0"/>
              </a:rPr>
              <a:t>Sistema di </a:t>
            </a:r>
            <a:r>
              <a:rPr lang="it-IT" altLang="it-IT" sz="1600" i="1" dirty="0" err="1" smtClean="0">
                <a:ea typeface="Arial" panose="020B0604020202020204" pitchFamily="34" charset="0"/>
              </a:rPr>
              <a:t>sensoristica</a:t>
            </a:r>
            <a:r>
              <a:rPr lang="it-IT" altLang="it-IT" sz="1600" i="1" dirty="0" smtClean="0">
                <a:ea typeface="Arial" panose="020B0604020202020204" pitchFamily="34" charset="0"/>
              </a:rPr>
              <a:t> per la verifica dei </a:t>
            </a:r>
            <a:r>
              <a:rPr lang="it-IT" altLang="it-IT" sz="1600" i="1" dirty="0">
                <a:ea typeface="Arial" panose="020B0604020202020204" pitchFamily="34" charset="0"/>
              </a:rPr>
              <a:t>parametri </a:t>
            </a:r>
            <a:r>
              <a:rPr lang="it-IT" altLang="it-IT" sz="1600" i="1" dirty="0" smtClean="0">
                <a:ea typeface="Arial" panose="020B0604020202020204" pitchFamily="34" charset="0"/>
              </a:rPr>
              <a:t>ambientali: temperatura</a:t>
            </a:r>
            <a:r>
              <a:rPr lang="it-IT" altLang="it-IT" sz="1600" i="1" dirty="0">
                <a:ea typeface="Arial" panose="020B0604020202020204" pitchFamily="34" charset="0"/>
              </a:rPr>
              <a:t>, umidità e luce, sia interni che esterni, e di misurare la quantità di CO2 e VOC, presenti negli ambienti </a:t>
            </a:r>
            <a:r>
              <a:rPr lang="it-IT" altLang="it-IT" sz="1600" i="1" dirty="0" smtClean="0">
                <a:ea typeface="Arial" panose="020B0604020202020204" pitchFamily="34" charset="0"/>
              </a:rPr>
              <a:t>scolastici:</a:t>
            </a:r>
            <a:endParaRPr lang="it-IT" altLang="it-IT" sz="1600" i="1" dirty="0">
              <a:ea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200" dirty="0"/>
              <a:t>Sensori di temperature, luce e movimento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200" dirty="0"/>
              <a:t>Sensori wireless per la misura della Co2  indiretta e della qualità dell’aria </a:t>
            </a:r>
            <a:endParaRPr lang="it-IT" altLang="it-IT" sz="12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200" dirty="0"/>
              <a:t>Sonda wireless per la rilevazione della temperatura e dell’umidità per ambienti interni ed </a:t>
            </a:r>
            <a:r>
              <a:rPr lang="it-IT" altLang="it-IT" sz="1200" dirty="0" smtClean="0"/>
              <a:t>esterni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200" dirty="0"/>
              <a:t>Sensori wireless anti fumo e anti allagamento </a:t>
            </a:r>
            <a:endParaRPr lang="it-IT" altLang="it-IT" sz="12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200" dirty="0"/>
              <a:t>Ricevitore per valvole termostatiche </a:t>
            </a:r>
            <a:endParaRPr lang="it-IT" altLang="it-IT" sz="12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200" dirty="0"/>
              <a:t>Sensore Wireless per il monitoraggio dello stato dei solai </a:t>
            </a:r>
            <a:endParaRPr lang="it-IT" altLang="it-IT" sz="12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200" dirty="0"/>
              <a:t>Gateway X-Monitor </a:t>
            </a:r>
            <a:r>
              <a:rPr lang="it-IT" altLang="it-IT" sz="1200" dirty="0" smtClean="0"/>
              <a:t>Avanzato</a:t>
            </a:r>
          </a:p>
          <a:p>
            <a:pPr lvl="0" algn="just"/>
            <a:endParaRPr lang="it-IT" altLang="it-IT" sz="1600" i="1" dirty="0" smtClean="0"/>
          </a:p>
          <a:p>
            <a:pPr lvl="0" algn="just"/>
            <a:r>
              <a:rPr lang="it-IT" altLang="it-IT" sz="1600" dirty="0" smtClean="0"/>
              <a:t>3. </a:t>
            </a:r>
            <a:r>
              <a:rPr lang="it-IT" altLang="it-IT" sz="1600" b="1" dirty="0" smtClean="0"/>
              <a:t>Sicurezza degli ambienti e protezione individuale:</a:t>
            </a:r>
          </a:p>
          <a:p>
            <a:pPr marL="285750" lvl="0" indent="-285750" algn="just">
              <a:buFontTx/>
              <a:buChar char="-"/>
            </a:pPr>
            <a:r>
              <a:rPr lang="it-IT" altLang="it-IT" sz="1600" i="1" dirty="0" smtClean="0"/>
              <a:t>Dispositivi </a:t>
            </a:r>
            <a:r>
              <a:rPr lang="it-IT" altLang="it-IT" sz="1600" i="1" dirty="0"/>
              <a:t>di protezione per l’igiene della persona e degli </a:t>
            </a:r>
            <a:r>
              <a:rPr lang="it-IT" altLang="it-IT" sz="1600" i="1" dirty="0" smtClean="0"/>
              <a:t>ambienti: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200" dirty="0" smtClean="0"/>
              <a:t>Materiale</a:t>
            </a:r>
            <a:r>
              <a:rPr lang="it-IT" altLang="it-IT" sz="1200" dirty="0"/>
              <a:t>, anche di consumo, in relazione all’emergenza </a:t>
            </a:r>
            <a:r>
              <a:rPr lang="it-IT" altLang="it-IT" sz="1200" dirty="0" err="1" smtClean="0"/>
              <a:t>epidemologica</a:t>
            </a:r>
            <a:r>
              <a:rPr lang="it-IT" altLang="it-IT" sz="1200" dirty="0" smtClean="0"/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200" dirty="0" smtClean="0"/>
              <a:t>Distanziatori e segnaletica;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200" dirty="0" smtClean="0"/>
              <a:t>Manutenzione </a:t>
            </a:r>
            <a:r>
              <a:rPr lang="it-IT" altLang="it-IT" sz="1200" dirty="0"/>
              <a:t>e servizi di pulizia straordinaria, sanificazione e </a:t>
            </a:r>
            <a:r>
              <a:rPr lang="it-IT" altLang="it-IT" sz="1200" dirty="0" smtClean="0"/>
              <a:t>disinfestazione;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altLang="it-IT" sz="1200" dirty="0" smtClean="0"/>
              <a:t>Dotazione </a:t>
            </a:r>
            <a:r>
              <a:rPr lang="it-IT" altLang="it-IT" sz="1200" dirty="0"/>
              <a:t>di strumenti di sanificazione e pulizia per gli ambienti</a:t>
            </a:r>
          </a:p>
          <a:p>
            <a:pPr lvl="0" algn="just"/>
            <a:endParaRPr lang="it-IT" altLang="it-IT" sz="1400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754074" y="186813"/>
            <a:ext cx="648686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it-IT" altLang="it-I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Oltre l@ Rete </a:t>
            </a:r>
            <a:r>
              <a:rPr lang="it-IT" altLang="it-IT" sz="2000" b="1" i="1" dirty="0"/>
              <a:t>per</a:t>
            </a:r>
            <a:r>
              <a:rPr lang="it-IT" altLang="it-IT" sz="2000" b="1" i="1" dirty="0" smtClean="0"/>
              <a:t>….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20075" algn="l"/>
              </a:tabLst>
            </a:pPr>
            <a:r>
              <a:rPr lang="it-IT" altLang="it-IT" sz="2000" b="1" i="1" dirty="0" smtClean="0"/>
              <a:t>La Sicurezza…</a:t>
            </a:r>
          </a:p>
        </p:txBody>
      </p:sp>
      <p:pic>
        <p:nvPicPr>
          <p:cNvPr id="5" name="Immagin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5" t="29143" r="58356" b="63488"/>
          <a:stretch/>
        </p:blipFill>
        <p:spPr bwMode="auto">
          <a:xfrm>
            <a:off x="8987920" y="6322235"/>
            <a:ext cx="3026410" cy="4210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436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824" y="802783"/>
            <a:ext cx="120641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Fruizione della didattica in ambienti innovativi: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-Progettazione, configurazione e realizzazione di spazi fisici ed ambienti didattici: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Arredi Scolastici (installazione e/o manutenzione) per ambienti interni ed esterni in soluzioni modulari e personalizzabili;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Adeguamento dei laboratori;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 di installazione e/o manutentivi interni ed esterni;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Strumenti digitali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devices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ed Infrastruttura di Rete. </a:t>
            </a: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. Ambienti didattici volti allo sviluppo e all’innovazione tecnologica:</a:t>
            </a:r>
          </a:p>
          <a:p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Smart </a:t>
            </a:r>
            <a:r>
              <a:rPr lang="it-IT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classroom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t-I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automatic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tracking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Local networking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recording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Connessione protetta HTTPS;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tablets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connessi;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exam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automatic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correction</a:t>
            </a:r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Visite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guidate virtuali </a:t>
            </a:r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Ambienti </a:t>
            </a:r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web per la </a:t>
            </a:r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d.a.d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. anche studenti con Bisogni educativi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Speciali: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Strumenti editoriali e didattici innovativi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Gestione e tutela della Privacy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Verifica degli apprendimenti in modalità e-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Customizzazione dei contenuti e dei percorsi didattici per profilo utente e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backgroud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formativo dei discenti, attraverso il Sistema Autore, secondo gli assiomi della Didattica per Scenari.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Certificazione, monitoraggio e reporting degli accessi e delle presenze e delle attività attraverso un sistema di autenticazione, per la realizzazione di attività formative curriculari e progetti extra curriculari (PON- POR ecc..)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S.W. “Oltre l@ Rete” si integra ed è compatibile  con i tutti sistemi in uso, nelle Istituzioni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Scolastiche</a:t>
            </a: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Formazione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e supporto ai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docenti e al personale scolastico per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l’utilizzo degli strumenti e dei </a:t>
            </a:r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per l’integrazione tra didattica tradizionale e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digitale</a:t>
            </a:r>
          </a:p>
          <a:p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04913" y="160745"/>
            <a:ext cx="648686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it-IT" altLang="it-I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Oltre l@ Rete </a:t>
            </a:r>
            <a:r>
              <a:rPr lang="it-IT" altLang="it-IT" sz="2000" b="1" i="1" dirty="0"/>
              <a:t>per</a:t>
            </a:r>
            <a:r>
              <a:rPr lang="it-IT" altLang="it-IT" sz="2000" b="1" i="1" dirty="0" smtClean="0"/>
              <a:t>….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20075" algn="l"/>
              </a:tabLst>
            </a:pPr>
            <a:r>
              <a:rPr lang="it-IT" altLang="it-IT" sz="2000" b="1" i="1" dirty="0" smtClean="0"/>
              <a:t>La Didattica in ambienti innovativi …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20075" algn="l"/>
              </a:tabLst>
            </a:pPr>
            <a:endParaRPr lang="it-IT" altLang="it-IT" sz="2000" b="1" i="1" dirty="0" smtClean="0"/>
          </a:p>
        </p:txBody>
      </p:sp>
      <p:pic>
        <p:nvPicPr>
          <p:cNvPr id="5" name="Immagin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5" t="29143" r="58356" b="63488"/>
          <a:stretch/>
        </p:blipFill>
        <p:spPr bwMode="auto">
          <a:xfrm>
            <a:off x="9056472" y="6404964"/>
            <a:ext cx="3026410" cy="4210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6041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805473" y="0"/>
            <a:ext cx="648686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220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20075" algn="l"/>
              </a:tabLst>
            </a:pPr>
            <a:r>
              <a:rPr lang="it-IT" altLang="it-IT" sz="2000" b="1" i="1" dirty="0" smtClean="0"/>
              <a:t>OLTRE L@ RETE  per….</a:t>
            </a:r>
          </a:p>
          <a:p>
            <a:pPr lvl="0" algn="ctr"/>
            <a:r>
              <a:rPr lang="it-IT" altLang="it-IT" sz="2000" b="1" i="1" dirty="0" smtClean="0"/>
              <a:t>Ambienti </a:t>
            </a:r>
            <a:r>
              <a:rPr lang="it-IT" altLang="it-IT" sz="2000" b="1" i="1" dirty="0"/>
              <a:t>Smart Web  per la </a:t>
            </a:r>
            <a:r>
              <a:rPr lang="it-IT" altLang="it-IT" sz="2000" b="1" i="1" dirty="0" smtClean="0"/>
              <a:t>didattica</a:t>
            </a:r>
            <a:endParaRPr lang="it-IT" altLang="it-IT" sz="2000" b="1" i="1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5175" y="933850"/>
            <a:ext cx="12153959" cy="2814185"/>
          </a:xfrm>
          <a:prstGeom prst="rect">
            <a:avLst/>
          </a:prstGeom>
          <a:noFill/>
          <a:ln w="12192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7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7975" algn="l"/>
              </a:tabLst>
            </a:pPr>
            <a:r>
              <a:rPr kumimoji="0" lang="it-IT" altLang="it-IT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GESTIONE DELLA CLASSE</a:t>
            </a:r>
            <a:r>
              <a:rPr kumimoji="0" lang="it-IT" altLang="it-IT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7975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Indice bilanciato PPP; Tracciabilità delle presenze;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7975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Calendario delle lezioni e delle aule;</a:t>
            </a:r>
            <a:endParaRPr lang="it-IT" altLang="it-IT" sz="1200" dirty="0"/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7975" algn="l"/>
              </a:tabLst>
            </a:pPr>
            <a:r>
              <a:rPr kumimoji="0" lang="it-IT" altLang="it-IT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GESTIONE DELLE LEZIONI SINCRONE E ASINCRONE</a:t>
            </a:r>
            <a:endParaRPr kumimoji="0" lang="it-IT" altLang="it-IT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7975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Creazione di lezioni a partire da risorse didattiche (slide, video, link); Inserimento di test scelti tra quelli di una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TestBank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comune;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7975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Test intermedi per il monitoraggio dell’attenzione.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7975" algn="l"/>
              </a:tabLst>
            </a:pPr>
            <a:r>
              <a:rPr kumimoji="0" lang="it-IT" altLang="it-IT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GESTIONE DEI CONTENUTI E RESOURCE BANK</a:t>
            </a:r>
            <a:endParaRPr kumimoji="0" lang="it-IT" altLang="it-IT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7975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Creazione di contenuti direttamente nella piattaforma con editor integrato;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7975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Upload di nuove risorse didattiche compatibile con gli applicativi normalmente in uso (slide, testi, video, audio);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7975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Creazione di mappe concettuali e test Online.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7975" algn="l"/>
              </a:tabLst>
            </a:pPr>
            <a:r>
              <a:rPr kumimoji="0" lang="it-IT" altLang="it-IT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PORTFOLIO DELLE COMPETENZE CONVENZIONALI E NON CONVENZIONALI</a:t>
            </a:r>
            <a:endParaRPr kumimoji="0" lang="it-IT" altLang="it-IT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7975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Creazione ed aggiornamento del Portfolio delle competenze; Aggiornamento e assistenza tecnico formativa per i docenti di ogni ordine e grado.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7975" algn="l"/>
              </a:tabLst>
            </a:pPr>
            <a:r>
              <a:rPr kumimoji="0" lang="it-IT" altLang="it-IT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TESTBANK</a:t>
            </a:r>
            <a:endParaRPr kumimoji="0" lang="it-IT" altLang="it-IT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7975" algn="l"/>
              </a:tabLst>
            </a:pP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Repository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 test organizzabili per argomento e personalizzabili;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7975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Verifica degli apprendimenti attraverso strumenti di tracciabilità oggettivi e misurabili ( data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driven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).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975" algn="l"/>
              </a:tabLst>
            </a:pPr>
            <a:endParaRPr lang="it-IT" altLang="it-IT" sz="11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35175" y="3748035"/>
            <a:ext cx="12056825" cy="2783394"/>
          </a:xfrm>
          <a:prstGeom prst="rect">
            <a:avLst/>
          </a:prstGeom>
          <a:noFill/>
          <a:ln w="12192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tabLst>
                <a:tab pos="307975" algn="l"/>
              </a:tabLst>
            </a:pPr>
            <a:r>
              <a:rPr lang="it-IT" altLang="it-IT" sz="1200" b="1" i="1" dirty="0">
                <a:solidFill>
                  <a:prstClr val="black"/>
                </a:solidFill>
                <a:ea typeface="Arial" panose="020B0604020202020204" pitchFamily="34" charset="0"/>
              </a:rPr>
              <a:t>SISTEMA DI E- COLLABORATION</a:t>
            </a:r>
            <a:endParaRPr lang="it-IT" altLang="it-IT" sz="1200" b="1" i="1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  <a:tabLst>
                <a:tab pos="307975" algn="l"/>
              </a:tabLst>
            </a:pPr>
            <a:r>
              <a:rPr lang="it-IT" altLang="it-IT" sz="1200" dirty="0">
                <a:solidFill>
                  <a:prstClr val="black"/>
                </a:solidFill>
                <a:ea typeface="Arial" panose="020B0604020202020204" pitchFamily="34" charset="0"/>
              </a:rPr>
              <a:t>Sezione dedicata all’attuazione e alla gestione di reti e partenariati, nell’ambito dei progetti extra curriculari e curriculari.</a:t>
            </a:r>
            <a:endParaRPr lang="it-IT" altLang="it-IT" sz="12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  <a:tabLst>
                <a:tab pos="307975" algn="l"/>
              </a:tabLst>
            </a:pPr>
            <a:r>
              <a:rPr lang="it-IT" altLang="it-IT" sz="1200" dirty="0">
                <a:solidFill>
                  <a:prstClr val="black"/>
                </a:solidFill>
                <a:ea typeface="Arial" panose="020B0604020202020204" pitchFamily="34" charset="0"/>
              </a:rPr>
              <a:t>Area amministrazione per la gestione </a:t>
            </a:r>
            <a:r>
              <a:rPr lang="it-IT" altLang="it-IT" sz="1200" dirty="0" smtClean="0">
                <a:solidFill>
                  <a:prstClr val="black"/>
                </a:solidFill>
                <a:ea typeface="Arial" panose="020B0604020202020204" pitchFamily="34" charset="0"/>
              </a:rPr>
              <a:t>documentale.</a:t>
            </a:r>
          </a:p>
          <a:p>
            <a:pPr lvl="0">
              <a:tabLst>
                <a:tab pos="307975" algn="l"/>
              </a:tabLst>
            </a:pPr>
            <a:r>
              <a:rPr kumimoji="0" lang="it-IT" altLang="it-IT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GESTIONE DEL COLLEGIO DOCENTI E DEL CONSIGLIO DI ISTITUTO </a:t>
            </a:r>
          </a:p>
          <a:p>
            <a:pPr lvl="0">
              <a:tabLst>
                <a:tab pos="307975" algn="l"/>
              </a:tabLst>
            </a:pPr>
            <a:r>
              <a:rPr kumimoji="0" lang="it-IT" altLang="it-IT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SISTEMA AUTORE- DIDATTICA PER SCENARI PER LE COMPETENZE CHIAVE</a:t>
            </a:r>
            <a:endParaRPr kumimoji="0" lang="it-IT" altLang="it-IT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9563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Ambienti di apprendimento non convenzionale virtuali e immersivi Learning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Scenarios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9563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Virtual Escape Room Virtual Stage Gaming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9563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Kit didattici per i docenti per la creazione di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virtual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escape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 room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9563" algn="l"/>
              </a:tabLst>
            </a:pPr>
            <a:r>
              <a:rPr kumimoji="0" lang="it-IT" altLang="it-IT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AREA INTERTAINMENT</a:t>
            </a:r>
            <a:endParaRPr kumimoji="0" lang="it-IT" altLang="it-IT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9563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Attività l ricreative per l’apprendimento esperienziale di tutta la famiglia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9563" algn="l"/>
              </a:tabLst>
            </a:pPr>
            <a:r>
              <a:rPr kumimoji="0" lang="it-IT" altLang="it-IT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GESTIONE DELLA PRIVACY E DELLA SICUREZZA</a:t>
            </a:r>
            <a:endParaRPr kumimoji="0" lang="it-IT" altLang="it-IT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9563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Privacy by design: tutte le informazioni personali degli utenti sono cifrate Privacy by default: agli studenti non vengono richiesti dati personali né è necessario un indirizzo e-mail per iscriverli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9563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Gestione delle richieste di accesso, modifica, cancellazione, esportazione secondo quanto previsto dal GDPR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9563" algn="l"/>
              </a:tabLst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connessione protetta HTTPS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897350" y="607279"/>
            <a:ext cx="372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FUNZIONALITA’ </a:t>
            </a:r>
            <a:r>
              <a:rPr lang="it-IT" b="1" i="1" dirty="0" smtClean="0"/>
              <a:t>S.W. «Oltre l@ Rete» </a:t>
            </a:r>
            <a:endParaRPr lang="it-IT" b="1" i="1" dirty="0"/>
          </a:p>
        </p:txBody>
      </p:sp>
      <p:pic>
        <p:nvPicPr>
          <p:cNvPr id="9" name="Immagin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5" t="29143" r="58356" b="63488"/>
          <a:stretch/>
        </p:blipFill>
        <p:spPr bwMode="auto">
          <a:xfrm>
            <a:off x="8958150" y="6351717"/>
            <a:ext cx="3026410" cy="4210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1280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853</Words>
  <Application>Microsoft Office PowerPoint</Application>
  <PresentationFormat>Widescreen</PresentationFormat>
  <Paragraphs>106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</dc:creator>
  <cp:lastModifiedBy>Marina</cp:lastModifiedBy>
  <cp:revision>32</cp:revision>
  <dcterms:created xsi:type="dcterms:W3CDTF">2020-05-03T17:42:51Z</dcterms:created>
  <dcterms:modified xsi:type="dcterms:W3CDTF">2020-06-04T12:44:52Z</dcterms:modified>
</cp:coreProperties>
</file>